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55D30B-04C1-46E1-92FF-95508A999A30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0596FDA1-AF53-4A55-8277-63940F32CFCA}">
      <dgm:prSet phldrT="[Текст]"/>
      <dgm:spPr/>
      <dgm:t>
        <a:bodyPr/>
        <a:lstStyle/>
        <a:p>
          <a:r>
            <a:rPr lang="ru-RU" dirty="0" smtClean="0"/>
            <a:t>Семья </a:t>
          </a:r>
          <a:endParaRPr lang="ru-RU" dirty="0"/>
        </a:p>
      </dgm:t>
    </dgm:pt>
    <dgm:pt modelId="{56F96199-19CF-48B1-B687-EA9085BD9709}" type="parTrans" cxnId="{789421FC-CE9C-4EB8-B45B-0A5FB019474D}">
      <dgm:prSet/>
      <dgm:spPr/>
      <dgm:t>
        <a:bodyPr/>
        <a:lstStyle/>
        <a:p>
          <a:endParaRPr lang="ru-RU"/>
        </a:p>
      </dgm:t>
    </dgm:pt>
    <dgm:pt modelId="{F8B04574-EEEC-4937-9DFE-7E7195FD6E97}" type="sibTrans" cxnId="{789421FC-CE9C-4EB8-B45B-0A5FB019474D}">
      <dgm:prSet/>
      <dgm:spPr/>
      <dgm:t>
        <a:bodyPr/>
        <a:lstStyle/>
        <a:p>
          <a:endParaRPr lang="ru-RU" dirty="0"/>
        </a:p>
      </dgm:t>
    </dgm:pt>
    <dgm:pt modelId="{FA008741-F444-4E9C-B484-0E94B0F9BFB3}">
      <dgm:prSet phldrT="[Текст]"/>
      <dgm:spPr/>
      <dgm:t>
        <a:bodyPr/>
        <a:lstStyle/>
        <a:p>
          <a:r>
            <a:rPr lang="ru-RU" dirty="0" smtClean="0"/>
            <a:t>Детский сад</a:t>
          </a:r>
          <a:endParaRPr lang="ru-RU" dirty="0"/>
        </a:p>
      </dgm:t>
    </dgm:pt>
    <dgm:pt modelId="{2FED8A02-7602-41FF-B66B-4728C96E7A14}" type="parTrans" cxnId="{8E8F7A5E-081A-4CEA-B364-693A9C14F377}">
      <dgm:prSet/>
      <dgm:spPr/>
      <dgm:t>
        <a:bodyPr/>
        <a:lstStyle/>
        <a:p>
          <a:endParaRPr lang="ru-RU"/>
        </a:p>
      </dgm:t>
    </dgm:pt>
    <dgm:pt modelId="{48C13252-A6D3-4CC3-8183-9E590067F76E}" type="sibTrans" cxnId="{8E8F7A5E-081A-4CEA-B364-693A9C14F377}">
      <dgm:prSet/>
      <dgm:spPr/>
      <dgm:t>
        <a:bodyPr/>
        <a:lstStyle/>
        <a:p>
          <a:endParaRPr lang="ru-RU" dirty="0"/>
        </a:p>
      </dgm:t>
    </dgm:pt>
    <dgm:pt modelId="{B1E752B0-4845-4C37-93A8-4EDD0C86993C}">
      <dgm:prSet phldrT="[Текст]"/>
      <dgm:spPr/>
      <dgm:t>
        <a:bodyPr/>
        <a:lstStyle/>
        <a:p>
          <a:r>
            <a:rPr lang="ru-RU" dirty="0" smtClean="0"/>
            <a:t>Социальный опыт РЕБЁНКА</a:t>
          </a:r>
          <a:endParaRPr lang="ru-RU" dirty="0"/>
        </a:p>
      </dgm:t>
    </dgm:pt>
    <dgm:pt modelId="{09BDECED-B0B1-454C-9BAD-DB60E2B2936D}" type="parTrans" cxnId="{728617B0-ED79-4D6F-B5BF-B2ACD2695A61}">
      <dgm:prSet/>
      <dgm:spPr/>
      <dgm:t>
        <a:bodyPr/>
        <a:lstStyle/>
        <a:p>
          <a:endParaRPr lang="ru-RU"/>
        </a:p>
      </dgm:t>
    </dgm:pt>
    <dgm:pt modelId="{6E51FFB7-3FF4-477F-9E47-56B6B2C62678}" type="sibTrans" cxnId="{728617B0-ED79-4D6F-B5BF-B2ACD2695A61}">
      <dgm:prSet/>
      <dgm:spPr/>
      <dgm:t>
        <a:bodyPr/>
        <a:lstStyle/>
        <a:p>
          <a:endParaRPr lang="ru-RU"/>
        </a:p>
      </dgm:t>
    </dgm:pt>
    <dgm:pt modelId="{FBC8D896-C930-461C-A2DB-5C5E5939E46D}" type="pres">
      <dgm:prSet presAssocID="{1855D30B-04C1-46E1-92FF-95508A999A30}" presName="Name0" presStyleCnt="0">
        <dgm:presLayoutVars>
          <dgm:dir/>
          <dgm:resizeHandles val="exact"/>
        </dgm:presLayoutVars>
      </dgm:prSet>
      <dgm:spPr/>
    </dgm:pt>
    <dgm:pt modelId="{8410708F-0351-4083-BCAC-5F458B8C6D85}" type="pres">
      <dgm:prSet presAssocID="{1855D30B-04C1-46E1-92FF-95508A999A30}" presName="vNodes" presStyleCnt="0"/>
      <dgm:spPr/>
    </dgm:pt>
    <dgm:pt modelId="{52F4F98B-F00E-40FC-B54A-62E56A4E803C}" type="pres">
      <dgm:prSet presAssocID="{0596FDA1-AF53-4A55-8277-63940F32CFC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702EE5-8153-4919-A430-03BF07CB6BC9}" type="pres">
      <dgm:prSet presAssocID="{F8B04574-EEEC-4937-9DFE-7E7195FD6E97}" presName="spacerT" presStyleCnt="0"/>
      <dgm:spPr/>
    </dgm:pt>
    <dgm:pt modelId="{D4E24694-2195-4FFB-8370-AD357A999717}" type="pres">
      <dgm:prSet presAssocID="{F8B04574-EEEC-4937-9DFE-7E7195FD6E97}" presName="sibTrans" presStyleLbl="sibTrans2D1" presStyleIdx="0" presStyleCnt="2"/>
      <dgm:spPr/>
      <dgm:t>
        <a:bodyPr/>
        <a:lstStyle/>
        <a:p>
          <a:endParaRPr lang="ru-RU"/>
        </a:p>
      </dgm:t>
    </dgm:pt>
    <dgm:pt modelId="{A4A943B9-704C-49CF-9F35-CD7AE88C8B0F}" type="pres">
      <dgm:prSet presAssocID="{F8B04574-EEEC-4937-9DFE-7E7195FD6E97}" presName="spacerB" presStyleCnt="0"/>
      <dgm:spPr/>
    </dgm:pt>
    <dgm:pt modelId="{39EE34CA-01CA-4F3C-B784-52BEF8102DAB}" type="pres">
      <dgm:prSet presAssocID="{FA008741-F444-4E9C-B484-0E94B0F9BFB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2C4983-17E2-47E0-8133-ABC017D91A2E}" type="pres">
      <dgm:prSet presAssocID="{1855D30B-04C1-46E1-92FF-95508A999A30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6669B4A1-0253-4C32-B9FB-3D6EED63D936}" type="pres">
      <dgm:prSet presAssocID="{1855D30B-04C1-46E1-92FF-95508A999A30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D4441F10-7AFF-43E8-AF4C-26FAE94E88D3}" type="pres">
      <dgm:prSet presAssocID="{1855D30B-04C1-46E1-92FF-95508A999A30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9421FC-CE9C-4EB8-B45B-0A5FB019474D}" srcId="{1855D30B-04C1-46E1-92FF-95508A999A30}" destId="{0596FDA1-AF53-4A55-8277-63940F32CFCA}" srcOrd="0" destOrd="0" parTransId="{56F96199-19CF-48B1-B687-EA9085BD9709}" sibTransId="{F8B04574-EEEC-4937-9DFE-7E7195FD6E97}"/>
    <dgm:cxn modelId="{A2481099-CC8A-496C-871D-9A62B80A0192}" type="presOf" srcId="{48C13252-A6D3-4CC3-8183-9E590067F76E}" destId="{B02C4983-17E2-47E0-8133-ABC017D91A2E}" srcOrd="0" destOrd="0" presId="urn:microsoft.com/office/officeart/2005/8/layout/equation2"/>
    <dgm:cxn modelId="{9EECA511-2BF3-48C9-8F36-598C21085DD1}" type="presOf" srcId="{1855D30B-04C1-46E1-92FF-95508A999A30}" destId="{FBC8D896-C930-461C-A2DB-5C5E5939E46D}" srcOrd="0" destOrd="0" presId="urn:microsoft.com/office/officeart/2005/8/layout/equation2"/>
    <dgm:cxn modelId="{E2859288-A9E8-46F9-B36B-4775A3B3C503}" type="presOf" srcId="{48C13252-A6D3-4CC3-8183-9E590067F76E}" destId="{6669B4A1-0253-4C32-B9FB-3D6EED63D936}" srcOrd="1" destOrd="0" presId="urn:microsoft.com/office/officeart/2005/8/layout/equation2"/>
    <dgm:cxn modelId="{87719254-1050-4BC8-85DD-7FA994D3092F}" type="presOf" srcId="{0596FDA1-AF53-4A55-8277-63940F32CFCA}" destId="{52F4F98B-F00E-40FC-B54A-62E56A4E803C}" srcOrd="0" destOrd="0" presId="urn:microsoft.com/office/officeart/2005/8/layout/equation2"/>
    <dgm:cxn modelId="{8E8F7A5E-081A-4CEA-B364-693A9C14F377}" srcId="{1855D30B-04C1-46E1-92FF-95508A999A30}" destId="{FA008741-F444-4E9C-B484-0E94B0F9BFB3}" srcOrd="1" destOrd="0" parTransId="{2FED8A02-7602-41FF-B66B-4728C96E7A14}" sibTransId="{48C13252-A6D3-4CC3-8183-9E590067F76E}"/>
    <dgm:cxn modelId="{9545C546-CDBD-4F18-BCD0-AC30F62B910B}" type="presOf" srcId="{FA008741-F444-4E9C-B484-0E94B0F9BFB3}" destId="{39EE34CA-01CA-4F3C-B784-52BEF8102DAB}" srcOrd="0" destOrd="0" presId="urn:microsoft.com/office/officeart/2005/8/layout/equation2"/>
    <dgm:cxn modelId="{D95B5F00-8184-4EFB-83C7-B1382ACFA34C}" type="presOf" srcId="{B1E752B0-4845-4C37-93A8-4EDD0C86993C}" destId="{D4441F10-7AFF-43E8-AF4C-26FAE94E88D3}" srcOrd="0" destOrd="0" presId="urn:microsoft.com/office/officeart/2005/8/layout/equation2"/>
    <dgm:cxn modelId="{420DC668-BBC3-4D1B-B070-D20F7AEC56AC}" type="presOf" srcId="{F8B04574-EEEC-4937-9DFE-7E7195FD6E97}" destId="{D4E24694-2195-4FFB-8370-AD357A999717}" srcOrd="0" destOrd="0" presId="urn:microsoft.com/office/officeart/2005/8/layout/equation2"/>
    <dgm:cxn modelId="{728617B0-ED79-4D6F-B5BF-B2ACD2695A61}" srcId="{1855D30B-04C1-46E1-92FF-95508A999A30}" destId="{B1E752B0-4845-4C37-93A8-4EDD0C86993C}" srcOrd="2" destOrd="0" parTransId="{09BDECED-B0B1-454C-9BAD-DB60E2B2936D}" sibTransId="{6E51FFB7-3FF4-477F-9E47-56B6B2C62678}"/>
    <dgm:cxn modelId="{53DF690C-1979-466F-98AC-371EAF23F8D5}" type="presParOf" srcId="{FBC8D896-C930-461C-A2DB-5C5E5939E46D}" destId="{8410708F-0351-4083-BCAC-5F458B8C6D85}" srcOrd="0" destOrd="0" presId="urn:microsoft.com/office/officeart/2005/8/layout/equation2"/>
    <dgm:cxn modelId="{40290054-E309-46B2-98D3-64DDAD7F7F36}" type="presParOf" srcId="{8410708F-0351-4083-BCAC-5F458B8C6D85}" destId="{52F4F98B-F00E-40FC-B54A-62E56A4E803C}" srcOrd="0" destOrd="0" presId="urn:microsoft.com/office/officeart/2005/8/layout/equation2"/>
    <dgm:cxn modelId="{12425DAE-52EF-4825-87A2-087EC645CFAA}" type="presParOf" srcId="{8410708F-0351-4083-BCAC-5F458B8C6D85}" destId="{D8702EE5-8153-4919-A430-03BF07CB6BC9}" srcOrd="1" destOrd="0" presId="urn:microsoft.com/office/officeart/2005/8/layout/equation2"/>
    <dgm:cxn modelId="{2A81B634-6E54-4E89-A273-070C752E2D37}" type="presParOf" srcId="{8410708F-0351-4083-BCAC-5F458B8C6D85}" destId="{D4E24694-2195-4FFB-8370-AD357A999717}" srcOrd="2" destOrd="0" presId="urn:microsoft.com/office/officeart/2005/8/layout/equation2"/>
    <dgm:cxn modelId="{B3E87A68-5EAB-46F4-B4E5-907F097DD617}" type="presParOf" srcId="{8410708F-0351-4083-BCAC-5F458B8C6D85}" destId="{A4A943B9-704C-49CF-9F35-CD7AE88C8B0F}" srcOrd="3" destOrd="0" presId="urn:microsoft.com/office/officeart/2005/8/layout/equation2"/>
    <dgm:cxn modelId="{5883DD2E-5BEC-4758-B2FC-DE6845EF31D4}" type="presParOf" srcId="{8410708F-0351-4083-BCAC-5F458B8C6D85}" destId="{39EE34CA-01CA-4F3C-B784-52BEF8102DAB}" srcOrd="4" destOrd="0" presId="urn:microsoft.com/office/officeart/2005/8/layout/equation2"/>
    <dgm:cxn modelId="{45040360-A93F-4A19-85DC-FAC0F428A18F}" type="presParOf" srcId="{FBC8D896-C930-461C-A2DB-5C5E5939E46D}" destId="{B02C4983-17E2-47E0-8133-ABC017D91A2E}" srcOrd="1" destOrd="0" presId="urn:microsoft.com/office/officeart/2005/8/layout/equation2"/>
    <dgm:cxn modelId="{F0391087-63F0-4A15-B07D-AC31EC5F7B02}" type="presParOf" srcId="{B02C4983-17E2-47E0-8133-ABC017D91A2E}" destId="{6669B4A1-0253-4C32-B9FB-3D6EED63D936}" srcOrd="0" destOrd="0" presId="urn:microsoft.com/office/officeart/2005/8/layout/equation2"/>
    <dgm:cxn modelId="{175D922D-5B4D-49D4-B90C-AD179D7D7549}" type="presParOf" srcId="{FBC8D896-C930-461C-A2DB-5C5E5939E46D}" destId="{D4441F10-7AFF-43E8-AF4C-26FAE94E88D3}" srcOrd="2" destOrd="0" presId="urn:microsoft.com/office/officeart/2005/8/layout/equati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FE1AE9-1D00-4D4D-AC9E-7A742EF1ED2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2D796C-76C8-4D13-9F9B-6476CD182A22}">
      <dgm:prSet phldrT="[Текст]"/>
      <dgm:spPr/>
      <dgm:t>
        <a:bodyPr/>
        <a:lstStyle/>
        <a:p>
          <a:r>
            <a:rPr lang="ru-RU" dirty="0" smtClean="0"/>
            <a:t>Сотрудничество </a:t>
          </a:r>
          <a:endParaRPr lang="ru-RU" dirty="0"/>
        </a:p>
      </dgm:t>
    </dgm:pt>
    <dgm:pt modelId="{8770D4BB-3C51-46FF-A830-68A6694A5C0C}" type="parTrans" cxnId="{3574AF71-C7C3-42F2-925D-ED65E7BD924C}">
      <dgm:prSet/>
      <dgm:spPr/>
      <dgm:t>
        <a:bodyPr/>
        <a:lstStyle/>
        <a:p>
          <a:endParaRPr lang="ru-RU"/>
        </a:p>
      </dgm:t>
    </dgm:pt>
    <dgm:pt modelId="{D18EC04C-E46F-4050-A3AF-5AFA17A52931}" type="sibTrans" cxnId="{3574AF71-C7C3-42F2-925D-ED65E7BD924C}">
      <dgm:prSet/>
      <dgm:spPr/>
      <dgm:t>
        <a:bodyPr/>
        <a:lstStyle/>
        <a:p>
          <a:endParaRPr lang="ru-RU"/>
        </a:p>
      </dgm:t>
    </dgm:pt>
    <dgm:pt modelId="{895B6AF9-1C62-4546-8D24-BC5E79A24EB9}">
      <dgm:prSet phldrT="[Текст]"/>
      <dgm:spPr/>
      <dgm:t>
        <a:bodyPr/>
        <a:lstStyle/>
        <a:p>
          <a:r>
            <a:rPr lang="ru-RU" dirty="0" smtClean="0"/>
            <a:t>Детский сад</a:t>
          </a:r>
          <a:endParaRPr lang="ru-RU" dirty="0"/>
        </a:p>
      </dgm:t>
    </dgm:pt>
    <dgm:pt modelId="{5C7B8760-C25F-41AD-BC37-32EF63EF1C5B}" type="parTrans" cxnId="{F44E0618-A7B5-4833-ADDB-619ED1D71C15}">
      <dgm:prSet/>
      <dgm:spPr/>
      <dgm:t>
        <a:bodyPr/>
        <a:lstStyle/>
        <a:p>
          <a:endParaRPr lang="ru-RU" dirty="0"/>
        </a:p>
      </dgm:t>
    </dgm:pt>
    <dgm:pt modelId="{86CBDC81-AFA7-463C-9C36-AFC3E88F95AA}" type="sibTrans" cxnId="{F44E0618-A7B5-4833-ADDB-619ED1D71C15}">
      <dgm:prSet/>
      <dgm:spPr/>
      <dgm:t>
        <a:bodyPr/>
        <a:lstStyle/>
        <a:p>
          <a:endParaRPr lang="ru-RU"/>
        </a:p>
      </dgm:t>
    </dgm:pt>
    <dgm:pt modelId="{869C0796-05C5-48E4-AF6D-8CAC2561D881}">
      <dgm:prSet phldrT="[Текст]"/>
      <dgm:spPr/>
      <dgm:t>
        <a:bodyPr/>
        <a:lstStyle/>
        <a:p>
          <a:r>
            <a:rPr lang="ru-RU" dirty="0" smtClean="0"/>
            <a:t>Семья </a:t>
          </a:r>
          <a:endParaRPr lang="ru-RU" dirty="0"/>
        </a:p>
      </dgm:t>
    </dgm:pt>
    <dgm:pt modelId="{77C18F31-ECF6-4800-858A-FB87F5041212}" type="parTrans" cxnId="{71941640-8326-4F0B-9878-02304E528166}">
      <dgm:prSet/>
      <dgm:spPr/>
      <dgm:t>
        <a:bodyPr/>
        <a:lstStyle/>
        <a:p>
          <a:endParaRPr lang="ru-RU" dirty="0"/>
        </a:p>
      </dgm:t>
    </dgm:pt>
    <dgm:pt modelId="{0C483F2A-AE37-4868-9C56-A7E89C9FBA63}" type="sibTrans" cxnId="{71941640-8326-4F0B-9878-02304E528166}">
      <dgm:prSet/>
      <dgm:spPr/>
      <dgm:t>
        <a:bodyPr/>
        <a:lstStyle/>
        <a:p>
          <a:endParaRPr lang="ru-RU"/>
        </a:p>
      </dgm:t>
    </dgm:pt>
    <dgm:pt modelId="{067F4C05-FF21-4F56-8805-5F2855D14E83}">
      <dgm:prSet phldrT="[Текст]"/>
      <dgm:spPr/>
      <dgm:t>
        <a:bodyPr/>
        <a:lstStyle/>
        <a:p>
          <a:r>
            <a:rPr lang="ru-RU" dirty="0" smtClean="0"/>
            <a:t>Ребёнок </a:t>
          </a:r>
          <a:endParaRPr lang="ru-RU" dirty="0"/>
        </a:p>
      </dgm:t>
    </dgm:pt>
    <dgm:pt modelId="{3034413A-81BD-4700-A539-B0BCAA619A83}" type="parTrans" cxnId="{F9AFDD9A-3944-4DA2-9A2C-2B0629148410}">
      <dgm:prSet/>
      <dgm:spPr/>
      <dgm:t>
        <a:bodyPr/>
        <a:lstStyle/>
        <a:p>
          <a:endParaRPr lang="ru-RU" dirty="0"/>
        </a:p>
      </dgm:t>
    </dgm:pt>
    <dgm:pt modelId="{6688C404-A3ED-4A63-B3F1-462907E15EFA}" type="sibTrans" cxnId="{F9AFDD9A-3944-4DA2-9A2C-2B0629148410}">
      <dgm:prSet/>
      <dgm:spPr/>
      <dgm:t>
        <a:bodyPr/>
        <a:lstStyle/>
        <a:p>
          <a:endParaRPr lang="ru-RU"/>
        </a:p>
      </dgm:t>
    </dgm:pt>
    <dgm:pt modelId="{5A7E363F-4B16-43A5-A8AC-698C3ED4AC6A}" type="pres">
      <dgm:prSet presAssocID="{F3FE1AE9-1D00-4D4D-AC9E-7A742EF1ED2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E673E8-C2CF-446B-B2DA-A53ABB881568}" type="pres">
      <dgm:prSet presAssocID="{742D796C-76C8-4D13-9F9B-6476CD182A22}" presName="centerShape" presStyleLbl="node0" presStyleIdx="0" presStyleCnt="1" custScaleX="241402"/>
      <dgm:spPr/>
      <dgm:t>
        <a:bodyPr/>
        <a:lstStyle/>
        <a:p>
          <a:endParaRPr lang="ru-RU"/>
        </a:p>
      </dgm:t>
    </dgm:pt>
    <dgm:pt modelId="{3C0646D2-3A7A-4388-83CA-20B7681DF98B}" type="pres">
      <dgm:prSet presAssocID="{5C7B8760-C25F-41AD-BC37-32EF63EF1C5B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92494375-B095-4956-842B-6291EC4AD798}" type="pres">
      <dgm:prSet presAssocID="{895B6AF9-1C62-4546-8D24-BC5E79A24EB9}" presName="node" presStyleLbl="node1" presStyleIdx="0" presStyleCnt="3" custRadScaleRad="124283" custRadScaleInc="3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A73F46-1670-416C-A1B1-071D872B8E93}" type="pres">
      <dgm:prSet presAssocID="{77C18F31-ECF6-4800-858A-FB87F5041212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FBC88A5A-7481-4E61-8CF7-CBE0C34F48E8}" type="pres">
      <dgm:prSet presAssocID="{869C0796-05C5-48E4-AF6D-8CAC2561D88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CA6F9-3679-48B5-A336-8D53C2BE97CD}" type="pres">
      <dgm:prSet presAssocID="{3034413A-81BD-4700-A539-B0BCAA619A83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BDDDFACD-1B8E-4E54-AB84-7A096F3079DE}" type="pres">
      <dgm:prSet presAssocID="{067F4C05-FF21-4F56-8805-5F2855D14E83}" presName="node" presStyleLbl="node1" presStyleIdx="2" presStyleCnt="3" custRadScaleRad="125077" custRadScaleInc="-2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C3AF49-3357-40F5-AA2D-3FCF2B3260AD}" type="presOf" srcId="{869C0796-05C5-48E4-AF6D-8CAC2561D881}" destId="{FBC88A5A-7481-4E61-8CF7-CBE0C34F48E8}" srcOrd="0" destOrd="0" presId="urn:microsoft.com/office/officeart/2005/8/layout/radial4"/>
    <dgm:cxn modelId="{71941640-8326-4F0B-9878-02304E528166}" srcId="{742D796C-76C8-4D13-9F9B-6476CD182A22}" destId="{869C0796-05C5-48E4-AF6D-8CAC2561D881}" srcOrd="1" destOrd="0" parTransId="{77C18F31-ECF6-4800-858A-FB87F5041212}" sibTransId="{0C483F2A-AE37-4868-9C56-A7E89C9FBA63}"/>
    <dgm:cxn modelId="{DFAF1BAB-BC17-4D1F-9595-961C61A609C6}" type="presOf" srcId="{067F4C05-FF21-4F56-8805-5F2855D14E83}" destId="{BDDDFACD-1B8E-4E54-AB84-7A096F3079DE}" srcOrd="0" destOrd="0" presId="urn:microsoft.com/office/officeart/2005/8/layout/radial4"/>
    <dgm:cxn modelId="{F9AFDD9A-3944-4DA2-9A2C-2B0629148410}" srcId="{742D796C-76C8-4D13-9F9B-6476CD182A22}" destId="{067F4C05-FF21-4F56-8805-5F2855D14E83}" srcOrd="2" destOrd="0" parTransId="{3034413A-81BD-4700-A539-B0BCAA619A83}" sibTransId="{6688C404-A3ED-4A63-B3F1-462907E15EFA}"/>
    <dgm:cxn modelId="{3574AF71-C7C3-42F2-925D-ED65E7BD924C}" srcId="{F3FE1AE9-1D00-4D4D-AC9E-7A742EF1ED2E}" destId="{742D796C-76C8-4D13-9F9B-6476CD182A22}" srcOrd="0" destOrd="0" parTransId="{8770D4BB-3C51-46FF-A830-68A6694A5C0C}" sibTransId="{D18EC04C-E46F-4050-A3AF-5AFA17A52931}"/>
    <dgm:cxn modelId="{0CF2A056-F3A2-4DA8-AD02-61B3945DFB88}" type="presOf" srcId="{895B6AF9-1C62-4546-8D24-BC5E79A24EB9}" destId="{92494375-B095-4956-842B-6291EC4AD798}" srcOrd="0" destOrd="0" presId="urn:microsoft.com/office/officeart/2005/8/layout/radial4"/>
    <dgm:cxn modelId="{C9BD9C63-8B95-402B-8CE6-8A17AE629E18}" type="presOf" srcId="{742D796C-76C8-4D13-9F9B-6476CD182A22}" destId="{57E673E8-C2CF-446B-B2DA-A53ABB881568}" srcOrd="0" destOrd="0" presId="urn:microsoft.com/office/officeart/2005/8/layout/radial4"/>
    <dgm:cxn modelId="{C977A552-65F3-4BB0-9F93-46B038A79364}" type="presOf" srcId="{F3FE1AE9-1D00-4D4D-AC9E-7A742EF1ED2E}" destId="{5A7E363F-4B16-43A5-A8AC-698C3ED4AC6A}" srcOrd="0" destOrd="0" presId="urn:microsoft.com/office/officeart/2005/8/layout/radial4"/>
    <dgm:cxn modelId="{17223242-3BB7-417C-81F1-D8684214F9D7}" type="presOf" srcId="{77C18F31-ECF6-4800-858A-FB87F5041212}" destId="{23A73F46-1670-416C-A1B1-071D872B8E93}" srcOrd="0" destOrd="0" presId="urn:microsoft.com/office/officeart/2005/8/layout/radial4"/>
    <dgm:cxn modelId="{AC121757-912F-4ECC-AC99-FF65EA1C8D09}" type="presOf" srcId="{3034413A-81BD-4700-A539-B0BCAA619A83}" destId="{3AFCA6F9-3679-48B5-A336-8D53C2BE97CD}" srcOrd="0" destOrd="0" presId="urn:microsoft.com/office/officeart/2005/8/layout/radial4"/>
    <dgm:cxn modelId="{F44E0618-A7B5-4833-ADDB-619ED1D71C15}" srcId="{742D796C-76C8-4D13-9F9B-6476CD182A22}" destId="{895B6AF9-1C62-4546-8D24-BC5E79A24EB9}" srcOrd="0" destOrd="0" parTransId="{5C7B8760-C25F-41AD-BC37-32EF63EF1C5B}" sibTransId="{86CBDC81-AFA7-463C-9C36-AFC3E88F95AA}"/>
    <dgm:cxn modelId="{6B49EB8A-CA6E-458B-99C8-C51C268FE78E}" type="presOf" srcId="{5C7B8760-C25F-41AD-BC37-32EF63EF1C5B}" destId="{3C0646D2-3A7A-4388-83CA-20B7681DF98B}" srcOrd="0" destOrd="0" presId="urn:microsoft.com/office/officeart/2005/8/layout/radial4"/>
    <dgm:cxn modelId="{DFC52CB4-A987-4484-A966-54A9A778B268}" type="presParOf" srcId="{5A7E363F-4B16-43A5-A8AC-698C3ED4AC6A}" destId="{57E673E8-C2CF-446B-B2DA-A53ABB881568}" srcOrd="0" destOrd="0" presId="urn:microsoft.com/office/officeart/2005/8/layout/radial4"/>
    <dgm:cxn modelId="{5666FD7C-EAA3-4BE6-9B64-10B778B0699F}" type="presParOf" srcId="{5A7E363F-4B16-43A5-A8AC-698C3ED4AC6A}" destId="{3C0646D2-3A7A-4388-83CA-20B7681DF98B}" srcOrd="1" destOrd="0" presId="urn:microsoft.com/office/officeart/2005/8/layout/radial4"/>
    <dgm:cxn modelId="{35E28429-1D17-430B-9204-08906C76E965}" type="presParOf" srcId="{5A7E363F-4B16-43A5-A8AC-698C3ED4AC6A}" destId="{92494375-B095-4956-842B-6291EC4AD798}" srcOrd="2" destOrd="0" presId="urn:microsoft.com/office/officeart/2005/8/layout/radial4"/>
    <dgm:cxn modelId="{155C5F5F-D7F4-4E45-A8A9-9A86135F267C}" type="presParOf" srcId="{5A7E363F-4B16-43A5-A8AC-698C3ED4AC6A}" destId="{23A73F46-1670-416C-A1B1-071D872B8E93}" srcOrd="3" destOrd="0" presId="urn:microsoft.com/office/officeart/2005/8/layout/radial4"/>
    <dgm:cxn modelId="{AD776BF2-B76B-408E-8571-9B70250EE1DF}" type="presParOf" srcId="{5A7E363F-4B16-43A5-A8AC-698C3ED4AC6A}" destId="{FBC88A5A-7481-4E61-8CF7-CBE0C34F48E8}" srcOrd="4" destOrd="0" presId="urn:microsoft.com/office/officeart/2005/8/layout/radial4"/>
    <dgm:cxn modelId="{2A33DE60-F43B-4291-A38F-0402D4F25B70}" type="presParOf" srcId="{5A7E363F-4B16-43A5-A8AC-698C3ED4AC6A}" destId="{3AFCA6F9-3679-48B5-A336-8D53C2BE97CD}" srcOrd="5" destOrd="0" presId="urn:microsoft.com/office/officeart/2005/8/layout/radial4"/>
    <dgm:cxn modelId="{08DF1699-572F-42D0-B139-EF6DD38886DE}" type="presParOf" srcId="{5A7E363F-4B16-43A5-A8AC-698C3ED4AC6A}" destId="{BDDDFACD-1B8E-4E54-AB84-7A096F3079DE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F734F22-35F1-40C2-9EEB-40669DAB4DE6}" type="datetimeFigureOut">
              <a:rPr lang="ru-RU" smtClean="0"/>
              <a:pPr/>
              <a:t>16.12.2015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F05725C-AD47-4DF6-9728-8246A58EA7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4F22-35F1-40C2-9EEB-40669DAB4DE6}" type="datetimeFigureOut">
              <a:rPr lang="ru-RU" smtClean="0"/>
              <a:pPr/>
              <a:t>16.12.2015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725C-AD47-4DF6-9728-8246A58EA7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4F22-35F1-40C2-9EEB-40669DAB4DE6}" type="datetimeFigureOut">
              <a:rPr lang="ru-RU" smtClean="0"/>
              <a:pPr/>
              <a:t>16.12.2015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725C-AD47-4DF6-9728-8246A58EA7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4F22-35F1-40C2-9EEB-40669DAB4DE6}" type="datetimeFigureOut">
              <a:rPr lang="ru-RU" smtClean="0"/>
              <a:pPr/>
              <a:t>16.12.2015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725C-AD47-4DF6-9728-8246A58EA7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4F22-35F1-40C2-9EEB-40669DAB4DE6}" type="datetimeFigureOut">
              <a:rPr lang="ru-RU" smtClean="0"/>
              <a:pPr/>
              <a:t>16.12.2015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725C-AD47-4DF6-9728-8246A58EA7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4F22-35F1-40C2-9EEB-40669DAB4DE6}" type="datetimeFigureOut">
              <a:rPr lang="ru-RU" smtClean="0"/>
              <a:pPr/>
              <a:t>16.12.2015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725C-AD47-4DF6-9728-8246A58EA7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734F22-35F1-40C2-9EEB-40669DAB4DE6}" type="datetimeFigureOut">
              <a:rPr lang="ru-RU" smtClean="0"/>
              <a:pPr/>
              <a:t>16.12.2015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05725C-AD47-4DF6-9728-8246A58EA7D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F734F22-35F1-40C2-9EEB-40669DAB4DE6}" type="datetimeFigureOut">
              <a:rPr lang="ru-RU" smtClean="0"/>
              <a:pPr/>
              <a:t>16.12.2015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F05725C-AD47-4DF6-9728-8246A58EA7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4F22-35F1-40C2-9EEB-40669DAB4DE6}" type="datetimeFigureOut">
              <a:rPr lang="ru-RU" smtClean="0"/>
              <a:pPr/>
              <a:t>16.12.2015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725C-AD47-4DF6-9728-8246A58EA7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4F22-35F1-40C2-9EEB-40669DAB4DE6}" type="datetimeFigureOut">
              <a:rPr lang="ru-RU" smtClean="0"/>
              <a:pPr/>
              <a:t>16.12.2015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725C-AD47-4DF6-9728-8246A58EA7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4F22-35F1-40C2-9EEB-40669DAB4DE6}" type="datetimeFigureOut">
              <a:rPr lang="ru-RU" smtClean="0"/>
              <a:pPr/>
              <a:t>16.12.2015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725C-AD47-4DF6-9728-8246A58EA7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F734F22-35F1-40C2-9EEB-40669DAB4DE6}" type="datetimeFigureOut">
              <a:rPr lang="ru-RU" smtClean="0"/>
              <a:pPr/>
              <a:t>16.12.2015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F05725C-AD47-4DF6-9728-8246A58EA7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67662" cy="35719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«Развитие речевых способностей детей в условиях ДОУ в соответствии с Фгос до через внедрение новых форм сотрудничества с родителями в речевом воспитании детей»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643446"/>
            <a:ext cx="4953000" cy="175260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4000" b="1" dirty="0" smtClean="0"/>
              <a:t>Семинар - практикум для педагогов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00132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Анкетирование  родителей «Взаимодействие детского сада и семьи»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85860"/>
          <a:ext cx="8286807" cy="553516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785950"/>
                <a:gridCol w="5143536"/>
                <a:gridCol w="1357321"/>
              </a:tblGrid>
              <a:tr h="200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Вопрос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Варианты ответов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Количество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609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1. К какому источнику информации Вы обращаетесь в первую очередь?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А. Полагаюсь на себя, семью, свой опыт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33 – 53%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Б. Обращаюсь за советом к подругам, знакомым, бабушкам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6 - 10%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В. Читаю литературу по вопросам воспитания детей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12 – 19%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4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Г. Обращаюсь за советом к педагогу группы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12 – 19%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Д. Иное - интернет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7 – 11%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609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2. Почему не обращаетесь к воспитателю за советом?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А. Сами справимся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15 – 24%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4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Б. Неудобно отрывать педагога от работы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29 – 47%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В. Испытываем затруднения в общении с педагогом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 – 2%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Г. Считаю педагога не совсем компетентным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9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Д. Иное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17 – 27%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151"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3. Что такое хороший детский сад?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А. Где любят и уважают детей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20 – 32%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Б. Где многому учат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14 – 22,5%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60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В. Куда дети бегут с удовольствием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2032%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Г. Где всегда ждут детей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 – 3%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Д. Где уважают родителей и детей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9 – 14,5%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Е. Где хороший коллектив, добрые педагоги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16 – 26%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Ж. Где детям тепло и уютно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10 – 16%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З. Иное - где безопасно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 – 3%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500042"/>
          <a:ext cx="8515352" cy="621646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43074"/>
                <a:gridCol w="5600940"/>
                <a:gridCol w="1271338"/>
              </a:tblGrid>
              <a:tr h="366249"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600" dirty="0"/>
                        <a:t>4. Что Вы вкладываете в понятие «хороший воспитатель»?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А. Любит и уважает детей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18 – 29%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Б. Учит детей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11 – 18%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В. Относится к чужим детям как к своим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12 – 19%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Г. Понимает детей и родителей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10 – 16%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17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Д. Это терпеливый воспитатель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7 – 11%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Е. Хорошо готовит детей к школе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12 – 19%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Ж. Это вторая мама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11 – 18%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8965">
                <a:tc rowSpan="8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5. Что Вы ожидаете от педагога детского сада?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А. Проводит образовательную деятельность, праздники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18 – 29%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Б. Научит ребенка общаться с другими детьми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20 – 32%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В. Учитывает индивидуальные особенности ребенка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27 – 43,5%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Г. Обеспечивает безопасность ребенка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3 – 5%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Д. Не предъявляет ребенку необоснованных требований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 – 3%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Е. Дает родителям нужные и грамотные советы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14 – 22,5%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3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Ж. Общается с родителями на равных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З. Иное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3 – 5%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821">
                <a:tc rowSpan="8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6. С чем чаще всего обращается Вам воспитатель?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А. За материальной помощью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 – 2%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3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Б. Что – то сделать для группы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16 – 26%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В. Чтобы Вы пораньше забрали ребенка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Г. Вовремя оплатили за детский сад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5 – 8%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Д. Когда ребенок что – то натворил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7 – 11%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Е. Чтобы Вы позанимались с ребенком дома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10 – 16%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3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Ж. Чтобы похвалить ребенка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17 – 27%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55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З. Иное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15 – 24%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785813"/>
          <a:ext cx="8229600" cy="29667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743200"/>
                <a:gridCol w="2743200"/>
                <a:gridCol w="2743200"/>
              </a:tblGrid>
              <a:tr h="370840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7. Кто несет ответственность за воспитание ребенка?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А. Семья 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62 – 100%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Б. Детский сад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5 – 8%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В. Иное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8. На Ваш взгляд информация в уголке для родителей в вашей группе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А.Полезна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60 – 97%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Б. Не очень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В. Бесполезная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Г. Я ее не читаю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 – 3%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Д. Иное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85725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Анкетирование педагогов </a:t>
            </a:r>
            <a:r>
              <a:rPr lang="ru-RU" sz="2400" b="1" i="1" dirty="0" smtClean="0"/>
              <a:t>«Моя форма взаимодействия с родителями»</a:t>
            </a: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0034" y="1351398"/>
          <a:ext cx="8229600" cy="529116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743200"/>
                <a:gridCol w="3614782"/>
                <a:gridCol w="187161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Вопрос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Варианты ответов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Количество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Участвовало 10 воспитателей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1. Какие формы работы с семьей Вы используете?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u="sng" dirty="0"/>
                        <a:t>Традиционные:</a:t>
                      </a:r>
                      <a:r>
                        <a:rPr lang="ru-RU" sz="1600" dirty="0"/>
                        <a:t> </a:t>
                      </a:r>
                      <a:endParaRPr lang="ru-RU" sz="1600" dirty="0" smtClean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родительские </a:t>
                      </a:r>
                      <a:r>
                        <a:rPr lang="ru-RU" sz="1600" dirty="0"/>
                        <a:t>собрания,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беседы,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индивидуальные консультации,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папки - передвижки,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памятки,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анкетирование,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папки - раскладушки;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10 – 100%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2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u="sng" dirty="0"/>
                        <a:t>Нетрадиционные:</a:t>
                      </a:r>
                      <a:r>
                        <a:rPr lang="ru-RU" sz="1600" dirty="0"/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семинары,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круглые столы,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презентации,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творческие посиделки,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совместные праздники.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1 </a:t>
                      </a:r>
                      <a:r>
                        <a:rPr lang="ru-RU" sz="1600" dirty="0"/>
                        <a:t>– 10%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4 – 40%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 – 20%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 – 10%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 – 10%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2. Уверены ли Вы, что Ваше взаимодействие с семьей является эффективным?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а) да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7 – 70%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б) иногда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3 – 30%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65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в) нет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0 - 0%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571480"/>
          <a:ext cx="8229600" cy="608177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743200"/>
                <a:gridCol w="3614782"/>
                <a:gridCol w="1871618"/>
              </a:tblGrid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3. Привлекаете ли Вы всех родителей к участию в жизнедеятельности группы, ДОУ? Если нет, почему?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а) да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9 – 90%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б) нет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 – 10%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4. Вы находитесь в тесном контакте с родителями воспитанников? Если нет, почему?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а) да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5 – 50%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б) не со всеми –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(не всем родителям интересно, большинство ссылаются на нехватку времени)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3 – 30%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в) старается держаться дистанции, так как родители все разные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 – 20%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5. Сформулируйте и запишите свои личные цели в отношении работы с родителями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а) Привлечь родителей к проблемам воспитания детей в детском саду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8 – 80%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б) Материально-хозяйственная помощь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3 – 30%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в) Правильная организация досуга детей и родителей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0 – 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г) Соблюдение всех требований воспитателя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 – 20%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д</a:t>
                      </a:r>
                      <a:r>
                        <a:rPr lang="ru-RU" sz="1600" dirty="0"/>
                        <a:t>) Нет целей / Иное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 – 10%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428604"/>
          <a:ext cx="8229600" cy="639013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743200"/>
                <a:gridCol w="3471906"/>
                <a:gridCol w="2014494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6. Какими Вы хотите видеть отношение родителей к себе как к профессионалу?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Справедливым,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уважительным,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адекватным,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внимательным,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отзывчивым,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доброжелательным,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построенным на взаимопонимании,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заинтересованность в совместном воспитании ребенка, в тесном сотрудничестве семьи и детского сада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В совокупности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3 – 30%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4 – 40%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 – 20%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 – 10%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 – 10%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4 – 40%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 – 10%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6 </a:t>
                      </a:r>
                      <a:r>
                        <a:rPr lang="ru-RU" sz="1400" dirty="0"/>
                        <a:t>– 60%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 </a:t>
                      </a:r>
                      <a:r>
                        <a:rPr lang="ru-RU" sz="1400" dirty="0"/>
                        <a:t>– 20%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7. Что, по-вашему, необходимо сделать для того, чтобы семья понимала повседневную жизнь детского сада и активно участвовала в ней?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Привлекать  к жизни ДОУ.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Найти такие формы работы с родителями, которые будут им наиболее интересны;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заниматься педагогическим просвещением родителей, учитывать индивидуальный подход к каждому ребенку;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создать коллективно - творческие группы родителей, которые могли бы охватить весь спектр дел и проблем;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больше показывать открытые занятия для родителей, организовывать Дни открытых дверей, совместные субботники.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4 – 40%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5 – 50%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1 </a:t>
                      </a:r>
                      <a:r>
                        <a:rPr lang="ru-RU" sz="1400" dirty="0"/>
                        <a:t>– 10%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 </a:t>
                      </a:r>
                      <a:r>
                        <a:rPr lang="ru-RU" sz="1400" dirty="0"/>
                        <a:t>– 20%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25112"/>
          </a:xfrm>
        </p:spPr>
        <p:txBody>
          <a:bodyPr/>
          <a:lstStyle/>
          <a:p>
            <a:r>
              <a:rPr lang="ru-RU" dirty="0" smtClean="0"/>
              <a:t>Семья и детский сад – два общественных института, которые стоят у истоков нашего будущего, но зачастую не всегда им хватает взаимопонимания, такта, терпения, чтобы услышать и понять друг друга. </a:t>
            </a:r>
            <a:endParaRPr lang="ru-RU" dirty="0" smtClean="0"/>
          </a:p>
          <a:p>
            <a:r>
              <a:rPr lang="ru-RU" dirty="0" smtClean="0"/>
              <a:t>Непонимание </a:t>
            </a:r>
            <a:r>
              <a:rPr lang="ru-RU" dirty="0" smtClean="0"/>
              <a:t>между семьёй и детским садом всей тяжестью ложится на ребёнка.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изменить такое положение (непонимание между семьей и ДОУ)?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В работе необходимо использовать нетрадиционные формы работы, формы общения с родителями.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Нетрадиционные формы направлены на привлечение родителей к ДОУ, установление неформальных контактов, имеют определённый результат в установлении доброжелательной, доверительной атмосферы, хорошего эмоционального настроя и обстановки совместного родительского творчества.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К нетрадиционным формам общения педагога с родителями относятся: досуговые, познавательные, наглядно - информационные формы.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35730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Методы активизации родителей на родительских собраниях в нетрадиционной форме проведения</a:t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Общение педагогов с родителями воспитанников продолжает оставаться одной из наиболее сложных направлений в деятельности дошкольных учреждений, поэтому возникает необходимость целенаправленного формирования коммуникативной компетентности в образовательном процессе.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571480"/>
            <a:ext cx="8153400" cy="571504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>Цель</a:t>
            </a:r>
            <a:r>
              <a:rPr lang="ru-RU" dirty="0" smtClean="0"/>
              <a:t>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153400" cy="1828800"/>
          </a:xfrm>
        </p:spPr>
        <p:txBody>
          <a:bodyPr>
            <a:normAutofit/>
          </a:bodyPr>
          <a:lstStyle/>
          <a:p>
            <a:r>
              <a:rPr lang="ru-RU" dirty="0" smtClean="0"/>
              <a:t>повышение уровня профессионального мастерства педагогов ДОУ в вопросах взаимодействия с семьями воспитанников.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3929066"/>
            <a:ext cx="2803973" cy="174754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ребёнок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3896004"/>
            <a:ext cx="4883895" cy="29619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Pour">
              <a:avLst/>
            </a:prstTxWarp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ДЕТСКИЙ САД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3143248"/>
            <a:ext cx="3357586" cy="207170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СЕМЬЯ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4292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Организация работы с семьей – это длительный процесс и очень кропотливый труд, без готовых технологий и рецептов. </a:t>
            </a:r>
          </a:p>
          <a:p>
            <a:r>
              <a:rPr lang="ru-RU" dirty="0" smtClean="0"/>
              <a:t>Успех  определяется интуицией, инициативой, терпением педагога и его умением неуклонно следовать выбранной цели.</a:t>
            </a:r>
          </a:p>
          <a:p>
            <a:endParaRPr lang="ru-RU" dirty="0" smtClean="0"/>
          </a:p>
          <a:p>
            <a:r>
              <a:rPr lang="ru-RU" dirty="0" smtClean="0"/>
              <a:t>Для  укрепления сотрудничества нашего детского сада и семьи, необходимо стремиться разнообразить формы и методы взаимодействия с семьей. </a:t>
            </a:r>
          </a:p>
          <a:p>
            <a:r>
              <a:rPr lang="ru-RU" dirty="0" smtClean="0"/>
              <a:t>Родители осознают важность своего влияния на развитие личности ребенка, научатся содействовать его гармоничному развитию, будут стремиться активно сотрудничать с детским садом.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1. Уточнить и систематизировать знания педагогов по проблеме взаимодействия с родителями. Провести мини - мониторинг знаний педагогов в этой области.</a:t>
            </a:r>
          </a:p>
          <a:p>
            <a:pPr algn="just"/>
            <a:r>
              <a:rPr lang="ru-RU" dirty="0" smtClean="0"/>
              <a:t>2. Активизировать педагогическое мышление воспитателей как основу использования нетрадиционных форм работы с родителями в ДОУ, стимулировать развитие у них творчества и профессиональной активности.</a:t>
            </a:r>
          </a:p>
          <a:p>
            <a:pPr algn="just"/>
            <a:r>
              <a:rPr lang="ru-RU" dirty="0" smtClean="0"/>
              <a:t>3. Поддержать интерес педагогов к дальнейшему изучению данной темы.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8153400" cy="278608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«Родители – первые воспитатели и учителя ребенка,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/>
              <a:t>поэтому их роль в формировании его личности огромна».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3143248"/>
            <a:ext cx="8153400" cy="295275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 статье 18 Закона РФ «Об образовании» говорится: «Родители являются первыми педагогами. Они </a:t>
            </a:r>
            <a:r>
              <a:rPr lang="ru-RU" u="sng" dirty="0" smtClean="0"/>
              <a:t>обязаны</a:t>
            </a:r>
            <a:r>
              <a:rPr lang="ru-RU" dirty="0" smtClean="0"/>
              <a:t> </a:t>
            </a:r>
            <a:r>
              <a:rPr lang="ru-RU" u="sng" dirty="0" smtClean="0"/>
              <a:t>заложить</a:t>
            </a:r>
            <a:r>
              <a:rPr lang="ru-RU" dirty="0" smtClean="0"/>
              <a:t> первые </a:t>
            </a:r>
            <a:r>
              <a:rPr lang="ru-RU" u="sng" dirty="0" smtClean="0"/>
              <a:t>основы</a:t>
            </a:r>
            <a:r>
              <a:rPr lang="ru-RU" dirty="0" smtClean="0"/>
              <a:t> физического, нравственного и интеллектуального </a:t>
            </a:r>
            <a:r>
              <a:rPr lang="ru-RU" u="sng" dirty="0" smtClean="0"/>
              <a:t>развития личности ребенка</a:t>
            </a:r>
            <a:r>
              <a:rPr lang="ru-RU" dirty="0" smtClean="0"/>
              <a:t> в раннем возрасте».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501122" cy="14287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Оптимальные условия для вхождения маленького человека в большой мир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857364"/>
          <a:ext cx="8153400" cy="4381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153400" cy="428628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Традиционные родительские собрания в форме лекций, отчетов не находят отзыва в душе родителей и не дают желаемого результата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Техника установления контакта: контакт глаз, улыбка, приветствие, обращение по имени, открытая поза, короткая дистанция, открытые жесты, подчеркивание значимости.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Проблема - как организовать взаимодействие семьи и детского сада, чтобы непростое дело воспитания стало общим делом педагогов и родителей?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714356"/>
            <a:ext cx="8153400" cy="4043378"/>
          </a:xfrm>
        </p:spPr>
        <p:txBody>
          <a:bodyPr/>
          <a:lstStyle/>
          <a:p>
            <a:pPr algn="just"/>
            <a:r>
              <a:rPr lang="ru-RU" dirty="0" smtClean="0"/>
              <a:t>Важная задача - сделать родителей соучастниками всего педагогического процесса. Только в тесном контакте может возникнуть формула: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357290" y="3000372"/>
          <a:ext cx="6619900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Сотрудничество педагогов и семьи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928802"/>
            <a:ext cx="7959880" cy="4167198"/>
          </a:xfrm>
        </p:spPr>
        <p:txBody>
          <a:bodyPr>
            <a:normAutofit/>
          </a:bodyPr>
          <a:lstStyle/>
          <a:p>
            <a:r>
              <a:rPr lang="ru-RU" dirty="0" smtClean="0"/>
              <a:t>- это совместное определение целей деятельности, совместное планирование предстоящей работы, совместное распределение сил и средств, предмета деятельности в соответствии с возможностями каждого участника, совместный контроль и оценка результатов работы, а затем прогнозирование новых целей и задач.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154</TotalTime>
  <Words>1561</Words>
  <Application>Microsoft Office PowerPoint</Application>
  <PresentationFormat>Экран (4:3)</PresentationFormat>
  <Paragraphs>248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Городская</vt:lpstr>
      <vt:lpstr>«Развитие речевых способностей детей в условиях ДОУ в соответствии с Фгос до через внедрение новых форм сотрудничества с родителями в речевом воспитании детей»</vt:lpstr>
      <vt:lpstr> Цель:  </vt:lpstr>
      <vt:lpstr> Задачи: </vt:lpstr>
      <vt:lpstr> «Родители – первые воспитатели и учителя ребенка, поэтому их роль в формировании его личности огромна».   </vt:lpstr>
      <vt:lpstr>Оптимальные условия для вхождения маленького человека в большой мир</vt:lpstr>
      <vt:lpstr>Слайд 6</vt:lpstr>
      <vt:lpstr>Слайд 7</vt:lpstr>
      <vt:lpstr>Слайд 8</vt:lpstr>
      <vt:lpstr>Сотрудничество педагогов и семьи</vt:lpstr>
      <vt:lpstr>Анкетирование  родителей «Взаимодействие детского сада и семьи»</vt:lpstr>
      <vt:lpstr>Слайд 11</vt:lpstr>
      <vt:lpstr>Слайд 12</vt:lpstr>
      <vt:lpstr>Анкетирование педагогов «Моя форма взаимодействия с родителями»</vt:lpstr>
      <vt:lpstr>Слайд 14</vt:lpstr>
      <vt:lpstr>Слайд 15</vt:lpstr>
      <vt:lpstr>Слайд 16</vt:lpstr>
      <vt:lpstr>Как изменить такое положение (непонимание между семьей и ДОУ)?</vt:lpstr>
      <vt:lpstr>Методы активизации родителей на родительских собраниях в нетрадиционной форме проведения 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речевых способностей детей в условиях ДОУ в соответствии с Фгос до через внедрение новых форм сотрудничества с родителями в речевом воспитании детей»</dc:title>
  <dc:creator>Мой детский Сад</dc:creator>
  <cp:lastModifiedBy>Мой детский Сад</cp:lastModifiedBy>
  <cp:revision>18</cp:revision>
  <dcterms:created xsi:type="dcterms:W3CDTF">2015-12-15T03:59:32Z</dcterms:created>
  <dcterms:modified xsi:type="dcterms:W3CDTF">2015-12-16T00:55:12Z</dcterms:modified>
</cp:coreProperties>
</file>